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2" d="100"/>
          <a:sy n="62" d="100"/>
        </p:scale>
        <p:origin x="-151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D1E48EF-29FF-4498-B57D-3825826AF1CB}" type="datetimeFigureOut">
              <a:rPr lang="ar-IQ" smtClean="0"/>
              <a:t>02/04/1440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722F0037-9D50-4250-9DA5-89CFE5F20E4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1E48EF-29FF-4498-B57D-3825826AF1C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2F0037-9D50-4250-9DA5-89CFE5F20E4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1E48EF-29FF-4498-B57D-3825826AF1C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2F0037-9D50-4250-9DA5-89CFE5F20E4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D1E48EF-29FF-4498-B57D-3825826AF1CB}" type="datetimeFigureOut">
              <a:rPr lang="ar-IQ" smtClean="0"/>
              <a:t>02/04/1440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722F0037-9D50-4250-9DA5-89CFE5F20E4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D1E48EF-29FF-4498-B57D-3825826AF1CB}" type="datetimeFigureOut">
              <a:rPr lang="ar-IQ" smtClean="0"/>
              <a:t>02/04/1440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722F0037-9D50-4250-9DA5-89CFE5F20E4F}" type="slidenum">
              <a:rPr lang="ar-IQ" smtClean="0"/>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D1E48EF-29FF-4498-B57D-3825826AF1CB}" type="datetimeFigureOut">
              <a:rPr lang="ar-IQ" smtClean="0"/>
              <a:t>02/04/1440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722F0037-9D50-4250-9DA5-89CFE5F20E4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D1E48EF-29FF-4498-B57D-3825826AF1CB}" type="datetimeFigureOut">
              <a:rPr lang="ar-IQ" smtClean="0"/>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722F0037-9D50-4250-9DA5-89CFE5F20E4F}" type="slidenum">
              <a:rPr lang="ar-IQ" smtClean="0"/>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D1E48EF-29FF-4498-B57D-3825826AF1CB}" type="datetimeFigureOut">
              <a:rPr lang="ar-IQ" smtClean="0"/>
              <a:t>02/04/1440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22F0037-9D50-4250-9DA5-89CFE5F20E4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D1E48EF-29FF-4498-B57D-3825826AF1CB}" type="datetimeFigureOut">
              <a:rPr lang="ar-IQ" smtClean="0"/>
              <a:t>02/04/1440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22F0037-9D50-4250-9DA5-89CFE5F20E4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D1E48EF-29FF-4498-B57D-3825826AF1CB}" type="datetimeFigureOut">
              <a:rPr lang="ar-IQ" smtClean="0"/>
              <a:t>02/04/1440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22F0037-9D50-4250-9DA5-89CFE5F20E4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D1E48EF-29FF-4498-B57D-3825826AF1CB}" type="datetimeFigureOut">
              <a:rPr lang="ar-IQ" smtClean="0"/>
              <a:t>02/04/1440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722F0037-9D50-4250-9DA5-89CFE5F20E4F}" type="slidenum">
              <a:rPr lang="ar-IQ" smtClean="0"/>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D1E48EF-29FF-4498-B57D-3825826AF1CB}" type="datetimeFigureOut">
              <a:rPr lang="ar-IQ" smtClean="0"/>
              <a:t>02/04/1440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2F0037-9D50-4250-9DA5-89CFE5F20E4F}" type="slidenum">
              <a:rPr lang="ar-IQ" smtClean="0"/>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89739"/>
            <a:ext cx="8532440" cy="6740307"/>
          </a:xfrm>
          <a:prstGeom prst="rect">
            <a:avLst/>
          </a:prstGeom>
        </p:spPr>
        <p:txBody>
          <a:bodyPr wrap="square">
            <a:spAutoFit/>
          </a:bodyPr>
          <a:lstStyle/>
          <a:p>
            <a:pPr marL="342900" lvl="0" indent="-342900">
              <a:buFont typeface="Wingdings"/>
              <a:buChar char=""/>
            </a:pPr>
            <a:r>
              <a:rPr lang="ar-SA" sz="3600" b="1" dirty="0" smtClean="0">
                <a:solidFill>
                  <a:srgbClr val="FF0000"/>
                </a:solidFill>
                <a:effectLst/>
                <a:ea typeface="Times New Roman"/>
                <a:cs typeface="Simplified Arabic"/>
              </a:rPr>
              <a:t>الدفاع ضد التصويب</a:t>
            </a:r>
            <a:endParaRPr lang="en-US" sz="3600" b="1" dirty="0" smtClean="0">
              <a:solidFill>
                <a:srgbClr val="FF0000"/>
              </a:solidFill>
              <a:effectLst/>
            </a:endParaRPr>
          </a:p>
          <a:p>
            <a:pPr marL="228600" algn="just"/>
            <a:r>
              <a:rPr lang="ar-SA" sz="3600" b="1" dirty="0" smtClean="0">
                <a:solidFill>
                  <a:srgbClr val="000000"/>
                </a:solidFill>
                <a:effectLst/>
                <a:ea typeface="Times New Roman"/>
                <a:cs typeface="Simplified Arabic"/>
              </a:rPr>
              <a:t>يتطلب الدفاع ضد التصويب قدراً كبيراً من اللياقة البدنية والمهارية والذهنية</a:t>
            </a:r>
            <a:r>
              <a:rPr lang="ar-SA" sz="3600" b="1" dirty="0" smtClean="0">
                <a:effectLst/>
                <a:ea typeface="Times New Roman"/>
                <a:cs typeface="Simplified Arabic"/>
              </a:rPr>
              <a:t>،</a:t>
            </a:r>
            <a:r>
              <a:rPr lang="ar-IQ" sz="3600" b="1" dirty="0" smtClean="0">
                <a:effectLst/>
                <a:ea typeface="Times New Roman"/>
                <a:cs typeface="Simplified Arabic"/>
              </a:rPr>
              <a:t> وما يميز المدافع هو:  </a:t>
            </a:r>
            <a:endParaRPr lang="en-US" sz="3600" b="1" dirty="0" smtClean="0">
              <a:effectLst/>
            </a:endParaRPr>
          </a:p>
          <a:p>
            <a:pPr lvl="0"/>
            <a:r>
              <a:rPr lang="en-GB" sz="3600" b="1" dirty="0" smtClean="0">
                <a:effectLst/>
                <a:ea typeface="Times New Roman"/>
                <a:cs typeface="Simplified Arabic"/>
              </a:rPr>
              <a:t> </a:t>
            </a:r>
            <a:r>
              <a:rPr lang="en-GB" sz="3600" b="1" dirty="0" smtClean="0">
                <a:solidFill>
                  <a:srgbClr val="FF0000"/>
                </a:solidFill>
                <a:effectLst/>
                <a:ea typeface="Times New Roman"/>
                <a:cs typeface="Simplified Arabic"/>
              </a:rPr>
              <a:t>-1</a:t>
            </a:r>
            <a:r>
              <a:rPr lang="ar-IQ" sz="3600" b="1" dirty="0" smtClean="0">
                <a:effectLst/>
                <a:ea typeface="Times New Roman"/>
                <a:cs typeface="Simplified Arabic"/>
              </a:rPr>
              <a:t>أن يمتلك قوة قفز عالية.</a:t>
            </a:r>
            <a:endParaRPr lang="en-US" sz="3600" b="1" dirty="0" smtClean="0">
              <a:effectLst/>
            </a:endParaRPr>
          </a:p>
          <a:p>
            <a:pPr marL="533400" lvl="0" indent="-533400" algn="just"/>
            <a:r>
              <a:rPr lang="en-GB" sz="3600" b="1" dirty="0" smtClean="0">
                <a:effectLst/>
                <a:ea typeface="Times New Roman"/>
                <a:cs typeface="Simplified Arabic"/>
              </a:rPr>
              <a:t> </a:t>
            </a:r>
            <a:r>
              <a:rPr lang="en-GB" sz="3600" b="1" dirty="0">
                <a:solidFill>
                  <a:srgbClr val="FF0000"/>
                </a:solidFill>
                <a:ea typeface="Times New Roman"/>
                <a:cs typeface="Simplified Arabic"/>
              </a:rPr>
              <a:t>-2</a:t>
            </a:r>
            <a:r>
              <a:rPr lang="ar-IQ" sz="3600" b="1" dirty="0" smtClean="0">
                <a:effectLst/>
                <a:ea typeface="Times New Roman"/>
                <a:cs typeface="Simplified Arabic"/>
              </a:rPr>
              <a:t>أن يكون متحفزاً دائماً لقطع الكرة باتخاذ وضع الاستعداد الدفاعي بتقدم إحدى القدمين والذراع عالياً.</a:t>
            </a:r>
            <a:endParaRPr lang="en-US" sz="3600" b="1" dirty="0" smtClean="0">
              <a:effectLst/>
            </a:endParaRPr>
          </a:p>
          <a:p>
            <a:pPr marL="441325" lvl="0" indent="-441325" algn="just"/>
            <a:r>
              <a:rPr lang="en-GB" sz="3600" b="1" dirty="0" smtClean="0">
                <a:effectLst/>
                <a:ea typeface="Times New Roman"/>
                <a:cs typeface="Simplified Arabic"/>
              </a:rPr>
              <a:t> </a:t>
            </a:r>
            <a:r>
              <a:rPr lang="en-GB" sz="3600" b="1" dirty="0">
                <a:solidFill>
                  <a:srgbClr val="FF0000"/>
                </a:solidFill>
                <a:ea typeface="Times New Roman"/>
                <a:cs typeface="Simplified Arabic"/>
              </a:rPr>
              <a:t>-3</a:t>
            </a:r>
            <a:r>
              <a:rPr lang="ar-IQ" sz="3600" b="1" dirty="0" smtClean="0">
                <a:effectLst/>
                <a:ea typeface="Times New Roman"/>
                <a:cs typeface="Simplified Arabic"/>
              </a:rPr>
              <a:t>أن يتفادى الخداع الذي يقوم به المصوب قبل التصويب.</a:t>
            </a:r>
            <a:endParaRPr lang="en-US" sz="3600" b="1" dirty="0" smtClean="0">
              <a:effectLst/>
            </a:endParaRPr>
          </a:p>
          <a:p>
            <a:pPr marL="441325" lvl="0" indent="-441325" algn="just"/>
            <a:r>
              <a:rPr lang="en-GB" sz="3600" b="1" dirty="0" smtClean="0">
                <a:effectLst/>
                <a:ea typeface="Times New Roman"/>
                <a:cs typeface="Simplified Arabic"/>
              </a:rPr>
              <a:t> </a:t>
            </a:r>
            <a:r>
              <a:rPr lang="en-GB" sz="3600" b="1" dirty="0">
                <a:solidFill>
                  <a:srgbClr val="FF0000"/>
                </a:solidFill>
                <a:ea typeface="Times New Roman"/>
                <a:cs typeface="Simplified Arabic"/>
              </a:rPr>
              <a:t>-4</a:t>
            </a:r>
            <a:r>
              <a:rPr lang="ar-IQ" sz="3600" b="1" dirty="0" smtClean="0">
                <a:effectLst/>
                <a:ea typeface="Times New Roman"/>
                <a:cs typeface="Simplified Arabic"/>
              </a:rPr>
              <a:t>أن يمتلك سرعة رد فعل وتوقيت سليم لقطع الكرة من يد المصوب.</a:t>
            </a:r>
            <a:endParaRPr lang="en-US" sz="3600" b="1" dirty="0" smtClean="0">
              <a:effectLst/>
            </a:endParaRPr>
          </a:p>
          <a:p>
            <a:pPr marL="441325" lvl="0" indent="-441325" algn="just"/>
            <a:r>
              <a:rPr lang="en-GB" sz="3600" b="1" dirty="0" smtClean="0">
                <a:effectLst/>
                <a:ea typeface="Times New Roman"/>
                <a:cs typeface="Simplified Arabic"/>
              </a:rPr>
              <a:t> </a:t>
            </a:r>
            <a:r>
              <a:rPr lang="en-GB" sz="3600" b="1" dirty="0">
                <a:solidFill>
                  <a:srgbClr val="FF0000"/>
                </a:solidFill>
                <a:ea typeface="Times New Roman"/>
                <a:cs typeface="Simplified Arabic"/>
              </a:rPr>
              <a:t>-5</a:t>
            </a:r>
            <a:r>
              <a:rPr lang="ar-IQ" sz="3600" b="1" dirty="0" smtClean="0">
                <a:effectLst/>
                <a:ea typeface="Times New Roman"/>
                <a:cs typeface="Simplified Arabic"/>
              </a:rPr>
              <a:t>أن يؤدي واجباً دفاعياً وهو الحجز الدفاعي بعد التصويب. </a:t>
            </a:r>
            <a:endParaRPr lang="en-US" sz="3600" b="1" dirty="0">
              <a:effectLst/>
            </a:endParaRPr>
          </a:p>
        </p:txBody>
      </p:sp>
    </p:spTree>
    <p:extLst>
      <p:ext uri="{BB962C8B-B14F-4D97-AF65-F5344CB8AC3E}">
        <p14:creationId xmlns:p14="http://schemas.microsoft.com/office/powerpoint/2010/main" val="4099061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9581"/>
            <a:ext cx="8388424" cy="6795707"/>
          </a:xfrm>
          <a:prstGeom prst="rect">
            <a:avLst/>
          </a:prstGeom>
        </p:spPr>
        <p:txBody>
          <a:bodyPr wrap="square">
            <a:spAutoFit/>
          </a:bodyPr>
          <a:lstStyle/>
          <a:p>
            <a:pPr marL="342900" lvl="0" indent="-342900">
              <a:buFont typeface="Wingdings"/>
              <a:buChar char=""/>
            </a:pPr>
            <a:r>
              <a:rPr lang="ar-SA" sz="3200" b="1" dirty="0" smtClean="0">
                <a:solidFill>
                  <a:srgbClr val="FF0000"/>
                </a:solidFill>
                <a:effectLst/>
                <a:ea typeface="Times New Roman"/>
                <a:cs typeface="Simplified Arabic"/>
              </a:rPr>
              <a:t>المتابعة الدفاعية </a:t>
            </a:r>
            <a:endParaRPr lang="en-US" sz="3200" dirty="0" smtClean="0">
              <a:solidFill>
                <a:srgbClr val="FF0000"/>
              </a:solidFill>
              <a:effectLst/>
            </a:endParaRPr>
          </a:p>
          <a:p>
            <a:pPr>
              <a:lnSpc>
                <a:spcPct val="115000"/>
              </a:lnSpc>
            </a:pPr>
            <a:r>
              <a:rPr lang="ar-SA" sz="3200" dirty="0">
                <a:ea typeface="Times New Roman"/>
                <a:cs typeface="Simplified Arabic"/>
              </a:rPr>
              <a:t>هي </a:t>
            </a:r>
            <a:r>
              <a:rPr lang="ar-SA" sz="3200" b="1" dirty="0">
                <a:solidFill>
                  <a:srgbClr val="000000"/>
                </a:solidFill>
                <a:ea typeface="Times New Roman"/>
                <a:cs typeface="Simplified Arabic"/>
              </a:rPr>
              <a:t>الاستحواذ على الكرة بعد محاولة فاشلة للتصويب من قبل المهاجم</a:t>
            </a:r>
            <a:r>
              <a:rPr lang="ar-SA" sz="3200" dirty="0">
                <a:ea typeface="Times New Roman"/>
                <a:cs typeface="Simplified Arabic"/>
              </a:rPr>
              <a:t>.</a:t>
            </a:r>
            <a:endParaRPr lang="en-US" sz="3200" dirty="0">
              <a:ea typeface="Calibri"/>
              <a:cs typeface="Arial"/>
            </a:endParaRPr>
          </a:p>
          <a:p>
            <a:pPr algn="just">
              <a:lnSpc>
                <a:spcPct val="115000"/>
              </a:lnSpc>
            </a:pPr>
            <a:r>
              <a:rPr lang="ar-SA" sz="3200" dirty="0">
                <a:ea typeface="Times New Roman"/>
                <a:cs typeface="Simplified Arabic"/>
              </a:rPr>
              <a:t>أصبح الاستحواذ على الكرات المرتدة من اللوحة أو من حلق السلة سواء كان في الدفاع أو الهجوم من أهم المهارات الأساسية في كرة السلة وأصبح الصراع تحت السلة أحد المفاتيح الأساسية للفوز في المباريات. </a:t>
            </a:r>
            <a:endParaRPr lang="en-US" sz="3200" dirty="0">
              <a:ea typeface="Calibri"/>
              <a:cs typeface="Arial"/>
            </a:endParaRPr>
          </a:p>
          <a:p>
            <a:pPr algn="just">
              <a:lnSpc>
                <a:spcPct val="115000"/>
              </a:lnSpc>
            </a:pPr>
            <a:r>
              <a:rPr lang="ar-SA" sz="3200" dirty="0">
                <a:ea typeface="Times New Roman"/>
                <a:cs typeface="Simplified Arabic"/>
              </a:rPr>
              <a:t>والعامل الأساسي في الإستحواذ على الكرة المرتدة هو الحصول على مكان مناسب أسفل السلة وأن يحافظ على هذا المكان. والفريق المتميز في الإستحواذ على الكرات المرتدة يمكنه من أداء الهجوم الخاطف والسريع قبل أن ينظم الفريق المنافس دفاعه بصورة صحيحة.</a:t>
            </a:r>
            <a:endParaRPr lang="en-US" sz="3200" dirty="0">
              <a:ea typeface="Calibri"/>
              <a:cs typeface="Arial"/>
            </a:endParaRPr>
          </a:p>
        </p:txBody>
      </p:sp>
    </p:spTree>
    <p:extLst>
      <p:ext uri="{BB962C8B-B14F-4D97-AF65-F5344CB8AC3E}">
        <p14:creationId xmlns:p14="http://schemas.microsoft.com/office/powerpoint/2010/main" val="514831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676456" cy="6389441"/>
          </a:xfrm>
          <a:prstGeom prst="rect">
            <a:avLst/>
          </a:prstGeom>
        </p:spPr>
        <p:txBody>
          <a:bodyPr wrap="square">
            <a:spAutoFit/>
          </a:bodyPr>
          <a:lstStyle/>
          <a:p>
            <a:pPr algn="just">
              <a:lnSpc>
                <a:spcPct val="115000"/>
              </a:lnSpc>
            </a:pPr>
            <a:r>
              <a:rPr lang="ar-SA" sz="4400" b="1" dirty="0" smtClean="0">
                <a:solidFill>
                  <a:srgbClr val="FF0000"/>
                </a:solidFill>
                <a:effectLst/>
                <a:latin typeface="Calibri"/>
                <a:ea typeface="Times New Roman"/>
                <a:cs typeface="Simplified Arabic"/>
              </a:rPr>
              <a:t>العوامل المؤثرة في الإستحواذ على الكرات المرتدة:</a:t>
            </a:r>
            <a:endParaRPr lang="en-US" sz="4400" dirty="0" smtClean="0">
              <a:solidFill>
                <a:srgbClr val="FF0000"/>
              </a:solidFill>
              <a:effectLst/>
              <a:latin typeface="Calibri"/>
              <a:ea typeface="Calibri"/>
              <a:cs typeface="Arial"/>
            </a:endParaRPr>
          </a:p>
          <a:p>
            <a:pPr lvl="0" algn="just"/>
            <a:r>
              <a:rPr lang="en-US" sz="4400" b="1" dirty="0" smtClean="0">
                <a:effectLst/>
                <a:latin typeface="Times New Roman"/>
                <a:ea typeface="Times New Roman"/>
                <a:cs typeface="Simplified Arabic"/>
              </a:rPr>
              <a:t> </a:t>
            </a:r>
            <a:r>
              <a:rPr lang="en-US" sz="4400" b="1" dirty="0" smtClean="0">
                <a:solidFill>
                  <a:srgbClr val="FF0000"/>
                </a:solidFill>
                <a:effectLst/>
                <a:latin typeface="Times New Roman"/>
                <a:ea typeface="Times New Roman"/>
                <a:cs typeface="Simplified Arabic"/>
              </a:rPr>
              <a:t>-1</a:t>
            </a:r>
            <a:r>
              <a:rPr lang="ar-SA" sz="4400" b="1" dirty="0" smtClean="0">
                <a:effectLst/>
                <a:latin typeface="Times New Roman"/>
                <a:ea typeface="Times New Roman"/>
                <a:cs typeface="Simplified Arabic"/>
              </a:rPr>
              <a:t>مسافة التصويب.</a:t>
            </a:r>
            <a:endParaRPr lang="en-US" sz="4400" dirty="0" smtClean="0">
              <a:effectLst/>
              <a:latin typeface="Times New Roman"/>
              <a:ea typeface="Times New Roman"/>
            </a:endParaRPr>
          </a:p>
          <a:p>
            <a:pPr lvl="0" algn="just"/>
            <a:r>
              <a:rPr lang="en-US" sz="4400" b="1" dirty="0" smtClean="0">
                <a:effectLst/>
                <a:latin typeface="Times New Roman"/>
                <a:ea typeface="Times New Roman"/>
                <a:cs typeface="Simplified Arabic"/>
              </a:rPr>
              <a:t> </a:t>
            </a:r>
            <a:r>
              <a:rPr lang="en-US" sz="4400" b="1" dirty="0">
                <a:solidFill>
                  <a:srgbClr val="FF0000"/>
                </a:solidFill>
                <a:latin typeface="Times New Roman"/>
                <a:ea typeface="Times New Roman"/>
                <a:cs typeface="Simplified Arabic"/>
              </a:rPr>
              <a:t>-2</a:t>
            </a:r>
            <a:r>
              <a:rPr lang="ar-SA" sz="4400" b="1" dirty="0" smtClean="0">
                <a:effectLst/>
                <a:latin typeface="Times New Roman"/>
                <a:ea typeface="Times New Roman"/>
                <a:cs typeface="Simplified Arabic"/>
              </a:rPr>
              <a:t>زاوية التصويب.</a:t>
            </a:r>
            <a:endParaRPr lang="en-US" sz="4400" dirty="0" smtClean="0">
              <a:effectLst/>
              <a:latin typeface="Times New Roman"/>
              <a:ea typeface="Times New Roman"/>
            </a:endParaRPr>
          </a:p>
          <a:p>
            <a:pPr lvl="0" algn="just"/>
            <a:r>
              <a:rPr lang="en-US" sz="4400" b="1" dirty="0" smtClean="0">
                <a:effectLst/>
                <a:latin typeface="Times New Roman"/>
                <a:ea typeface="Times New Roman"/>
                <a:cs typeface="Simplified Arabic"/>
              </a:rPr>
              <a:t> </a:t>
            </a:r>
            <a:r>
              <a:rPr lang="en-US" sz="4400" b="1" dirty="0">
                <a:solidFill>
                  <a:srgbClr val="FF0000"/>
                </a:solidFill>
                <a:latin typeface="Times New Roman"/>
                <a:ea typeface="Times New Roman"/>
                <a:cs typeface="Simplified Arabic"/>
              </a:rPr>
              <a:t>-3</a:t>
            </a:r>
            <a:r>
              <a:rPr lang="ar-SA" sz="4400" b="1" dirty="0" smtClean="0">
                <a:effectLst/>
                <a:latin typeface="Times New Roman"/>
                <a:ea typeface="Times New Roman"/>
                <a:cs typeface="Simplified Arabic"/>
              </a:rPr>
              <a:t>قوس التصويب.</a:t>
            </a:r>
            <a:endParaRPr lang="en-US" sz="4400" dirty="0" smtClean="0">
              <a:effectLst/>
              <a:latin typeface="Times New Roman"/>
              <a:ea typeface="Times New Roman"/>
            </a:endParaRPr>
          </a:p>
          <a:p>
            <a:pPr lvl="0" algn="just"/>
            <a:r>
              <a:rPr lang="en-US" sz="4400" b="1" dirty="0" smtClean="0">
                <a:effectLst/>
                <a:latin typeface="Times New Roman"/>
                <a:ea typeface="Times New Roman"/>
                <a:cs typeface="Simplified Arabic"/>
              </a:rPr>
              <a:t> </a:t>
            </a:r>
            <a:r>
              <a:rPr lang="en-US" sz="4400" b="1" dirty="0">
                <a:solidFill>
                  <a:srgbClr val="FF0000"/>
                </a:solidFill>
                <a:latin typeface="Times New Roman"/>
                <a:ea typeface="Times New Roman"/>
                <a:cs typeface="Simplified Arabic"/>
              </a:rPr>
              <a:t>-4</a:t>
            </a:r>
            <a:r>
              <a:rPr lang="ar-SA" sz="4400" b="1" dirty="0" smtClean="0">
                <a:effectLst/>
                <a:latin typeface="Times New Roman"/>
                <a:ea typeface="Times New Roman"/>
                <a:cs typeface="Simplified Arabic"/>
              </a:rPr>
              <a:t>الدوران المستخدم في التصويب.</a:t>
            </a:r>
            <a:endParaRPr lang="en-US" sz="4400" dirty="0" smtClean="0">
              <a:effectLst/>
              <a:latin typeface="Times New Roman"/>
              <a:ea typeface="Times New Roman"/>
            </a:endParaRPr>
          </a:p>
          <a:p>
            <a:pPr lvl="0" algn="just"/>
            <a:r>
              <a:rPr lang="en-US" sz="4400" b="1" dirty="0" smtClean="0">
                <a:effectLst/>
                <a:latin typeface="Times New Roman"/>
                <a:ea typeface="Times New Roman"/>
                <a:cs typeface="Simplified Arabic"/>
              </a:rPr>
              <a:t> </a:t>
            </a:r>
            <a:r>
              <a:rPr lang="en-US" sz="4400" b="1" dirty="0">
                <a:solidFill>
                  <a:srgbClr val="FF0000"/>
                </a:solidFill>
                <a:latin typeface="Times New Roman"/>
                <a:ea typeface="Times New Roman"/>
                <a:cs typeface="Simplified Arabic"/>
              </a:rPr>
              <a:t>-5</a:t>
            </a:r>
            <a:r>
              <a:rPr lang="ar-SA" sz="4400" b="1" dirty="0" smtClean="0">
                <a:effectLst/>
                <a:latin typeface="Times New Roman"/>
                <a:ea typeface="Times New Roman"/>
                <a:cs typeface="Simplified Arabic"/>
              </a:rPr>
              <a:t>توقيت التحرك والقفز لمسك الكرة المرتدة.</a:t>
            </a:r>
            <a:endParaRPr lang="en-US" sz="4400" dirty="0" smtClean="0">
              <a:effectLst/>
              <a:latin typeface="Times New Roman"/>
              <a:ea typeface="Times New Roman"/>
            </a:endParaRPr>
          </a:p>
          <a:p>
            <a:pPr lvl="0" algn="just"/>
            <a:r>
              <a:rPr lang="en-US" sz="4400" b="1" dirty="0" smtClean="0">
                <a:effectLst/>
                <a:latin typeface="Times New Roman"/>
                <a:ea typeface="Times New Roman"/>
                <a:cs typeface="Simplified Arabic"/>
              </a:rPr>
              <a:t> </a:t>
            </a:r>
            <a:r>
              <a:rPr lang="en-US" sz="4400" b="1" dirty="0">
                <a:solidFill>
                  <a:srgbClr val="FF0000"/>
                </a:solidFill>
                <a:latin typeface="Times New Roman"/>
                <a:ea typeface="Times New Roman"/>
                <a:cs typeface="Simplified Arabic"/>
              </a:rPr>
              <a:t>-6</a:t>
            </a:r>
            <a:r>
              <a:rPr lang="ar-SA" sz="4400" b="1" dirty="0" smtClean="0">
                <a:effectLst/>
                <a:latin typeface="Times New Roman"/>
                <a:ea typeface="Times New Roman"/>
                <a:cs typeface="Simplified Arabic"/>
              </a:rPr>
              <a:t>القوة الإنفجارية في القفز</a:t>
            </a:r>
            <a:endParaRPr lang="en-US" sz="4400" dirty="0" smtClean="0">
              <a:effectLst/>
              <a:latin typeface="Times New Roman"/>
              <a:ea typeface="Times New Roman"/>
            </a:endParaRPr>
          </a:p>
          <a:p>
            <a:pPr lvl="0" algn="just"/>
            <a:r>
              <a:rPr lang="en-US" sz="4400" b="1" dirty="0" smtClean="0">
                <a:effectLst/>
                <a:latin typeface="Times New Roman"/>
                <a:ea typeface="Times New Roman"/>
                <a:cs typeface="Simplified Arabic"/>
              </a:rPr>
              <a:t> </a:t>
            </a:r>
            <a:r>
              <a:rPr lang="en-US" sz="4400" b="1" dirty="0">
                <a:solidFill>
                  <a:srgbClr val="FF0000"/>
                </a:solidFill>
                <a:latin typeface="Times New Roman"/>
                <a:ea typeface="Times New Roman"/>
                <a:cs typeface="Simplified Arabic"/>
              </a:rPr>
              <a:t>-7</a:t>
            </a:r>
            <a:r>
              <a:rPr lang="ar-SA" sz="4400" b="1" dirty="0" smtClean="0">
                <a:effectLst/>
                <a:latin typeface="Times New Roman"/>
                <a:ea typeface="Times New Roman"/>
                <a:cs typeface="Simplified Arabic"/>
              </a:rPr>
              <a:t>التوازن.</a:t>
            </a:r>
            <a:endParaRPr lang="en-US" sz="4400" dirty="0">
              <a:effectLst/>
              <a:latin typeface="Times New Roman"/>
              <a:ea typeface="Times New Roman"/>
            </a:endParaRPr>
          </a:p>
        </p:txBody>
      </p:sp>
    </p:spTree>
    <p:extLst>
      <p:ext uri="{BB962C8B-B14F-4D97-AF65-F5344CB8AC3E}">
        <p14:creationId xmlns:p14="http://schemas.microsoft.com/office/powerpoint/2010/main" val="110543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8904"/>
            <a:ext cx="8676456" cy="6863417"/>
          </a:xfrm>
          <a:prstGeom prst="rect">
            <a:avLst/>
          </a:prstGeom>
        </p:spPr>
        <p:txBody>
          <a:bodyPr wrap="square">
            <a:spAutoFit/>
          </a:bodyPr>
          <a:lstStyle/>
          <a:p>
            <a:pPr marL="457200" algn="just"/>
            <a:r>
              <a:rPr lang="ar-SA" sz="4400" b="1" dirty="0" smtClean="0">
                <a:solidFill>
                  <a:srgbClr val="FF0000"/>
                </a:solidFill>
                <a:effectLst/>
                <a:latin typeface="Times New Roman"/>
                <a:ea typeface="Times New Roman"/>
                <a:cs typeface="Simplified Arabic"/>
              </a:rPr>
              <a:t>ما يجب اتباعه عند أداء الإستحواذ على الكرات المرتدة: </a:t>
            </a:r>
            <a:endParaRPr lang="en-US" sz="4400" b="1" dirty="0" smtClean="0">
              <a:solidFill>
                <a:srgbClr val="FF0000"/>
              </a:solidFill>
              <a:effectLst/>
              <a:latin typeface="Times New Roman"/>
              <a:ea typeface="Times New Roman"/>
            </a:endParaRPr>
          </a:p>
          <a:p>
            <a:pPr marL="625475" lvl="0" indent="-625475"/>
            <a:r>
              <a:rPr lang="en-US" sz="4400" b="1" dirty="0" smtClean="0">
                <a:effectLst/>
                <a:cs typeface="Simplified Arabic"/>
              </a:rPr>
              <a:t> </a:t>
            </a:r>
            <a:r>
              <a:rPr lang="en-US" sz="4400" b="1" dirty="0" smtClean="0">
                <a:solidFill>
                  <a:srgbClr val="FF0000"/>
                </a:solidFill>
                <a:effectLst/>
                <a:cs typeface="Simplified Arabic"/>
              </a:rPr>
              <a:t>-1</a:t>
            </a:r>
            <a:r>
              <a:rPr lang="ar-SA" sz="4400" b="1" dirty="0" smtClean="0">
                <a:effectLst/>
                <a:cs typeface="Simplified Arabic"/>
              </a:rPr>
              <a:t>حجز اللاعب المهاجم </a:t>
            </a:r>
            <a:r>
              <a:rPr lang="ar-SA" sz="4400" b="1" dirty="0">
                <a:cs typeface="Simplified Arabic"/>
              </a:rPr>
              <a:t>ومنعه</a:t>
            </a:r>
            <a:r>
              <a:rPr lang="ar-SA" sz="4400" b="1" dirty="0" smtClean="0">
                <a:effectLst/>
                <a:cs typeface="Simplified Arabic"/>
              </a:rPr>
              <a:t> من التقدم الى السلة.</a:t>
            </a:r>
            <a:r>
              <a:rPr lang="ar-SA" sz="4400" b="1" dirty="0" smtClean="0">
                <a:effectLst/>
              </a:rPr>
              <a:t> </a:t>
            </a:r>
            <a:endParaRPr lang="en-US" sz="4400" b="1" dirty="0" smtClean="0">
              <a:effectLst/>
            </a:endParaRPr>
          </a:p>
          <a:p>
            <a:pPr lvl="0"/>
            <a:r>
              <a:rPr lang="en-US" sz="4400" b="1" dirty="0" smtClean="0">
                <a:effectLst/>
                <a:ea typeface="Times New Roman"/>
                <a:cs typeface="Simplified Arabic"/>
              </a:rPr>
              <a:t> </a:t>
            </a:r>
            <a:r>
              <a:rPr lang="en-US" sz="4400" b="1" dirty="0">
                <a:solidFill>
                  <a:srgbClr val="FF0000"/>
                </a:solidFill>
                <a:cs typeface="Simplified Arabic"/>
              </a:rPr>
              <a:t>-2</a:t>
            </a:r>
            <a:r>
              <a:rPr lang="ar-SA" sz="4400" b="1" dirty="0" smtClean="0">
                <a:effectLst/>
                <a:ea typeface="Times New Roman"/>
                <a:cs typeface="Simplified Arabic"/>
              </a:rPr>
              <a:t>التقدم نحو السلة بعد حجز اللاعب المهاجم.</a:t>
            </a:r>
            <a:endParaRPr lang="en-US" sz="4400" b="1" dirty="0" smtClean="0">
              <a:effectLst/>
            </a:endParaRPr>
          </a:p>
          <a:p>
            <a:pPr marL="625475" lvl="0" indent="-625475"/>
            <a:r>
              <a:rPr lang="en-US" sz="4400" b="1" dirty="0" smtClean="0">
                <a:effectLst/>
                <a:ea typeface="Times New Roman"/>
                <a:cs typeface="Simplified Arabic"/>
              </a:rPr>
              <a:t> </a:t>
            </a:r>
            <a:r>
              <a:rPr lang="en-US" sz="4400" b="1" dirty="0">
                <a:solidFill>
                  <a:srgbClr val="FF0000"/>
                </a:solidFill>
                <a:cs typeface="Simplified Arabic"/>
              </a:rPr>
              <a:t>-3</a:t>
            </a:r>
            <a:r>
              <a:rPr lang="ar-SA" sz="4400" b="1" dirty="0" smtClean="0">
                <a:effectLst/>
                <a:ea typeface="Times New Roman"/>
                <a:cs typeface="Simplified Arabic"/>
              </a:rPr>
              <a:t>القفز عاليا لمسك الكرة مع مد الذراعين عالياً.</a:t>
            </a:r>
            <a:endParaRPr lang="en-US" sz="4400" b="1" dirty="0" smtClean="0">
              <a:effectLst/>
            </a:endParaRPr>
          </a:p>
          <a:p>
            <a:pPr lvl="0"/>
            <a:r>
              <a:rPr lang="en-US" sz="4400" b="1" dirty="0" smtClean="0">
                <a:effectLst/>
                <a:ea typeface="Times New Roman"/>
                <a:cs typeface="Simplified Arabic"/>
              </a:rPr>
              <a:t> </a:t>
            </a:r>
            <a:r>
              <a:rPr lang="en-US" sz="4400" b="1" dirty="0">
                <a:solidFill>
                  <a:srgbClr val="FF0000"/>
                </a:solidFill>
                <a:cs typeface="Simplified Arabic"/>
              </a:rPr>
              <a:t>-4</a:t>
            </a:r>
            <a:r>
              <a:rPr lang="ar-SA" sz="4400" b="1" dirty="0" smtClean="0">
                <a:effectLst/>
                <a:ea typeface="Times New Roman"/>
                <a:cs typeface="Simplified Arabic"/>
              </a:rPr>
              <a:t>التوقيت الصحيح لمسك الكرة.</a:t>
            </a:r>
            <a:endParaRPr lang="en-US" sz="4400" b="1" dirty="0" smtClean="0">
              <a:effectLst/>
            </a:endParaRPr>
          </a:p>
          <a:p>
            <a:pPr marL="625475" lvl="0" indent="-625475"/>
            <a:r>
              <a:rPr lang="en-US" sz="4400" b="1" dirty="0" smtClean="0">
                <a:effectLst/>
                <a:latin typeface="Times New Roman"/>
                <a:ea typeface="Times New Roman"/>
                <a:cs typeface="Simplified Arabic"/>
              </a:rPr>
              <a:t> </a:t>
            </a:r>
            <a:r>
              <a:rPr lang="en-US" sz="4400" b="1" dirty="0">
                <a:solidFill>
                  <a:srgbClr val="FF0000"/>
                </a:solidFill>
                <a:cs typeface="Simplified Arabic"/>
              </a:rPr>
              <a:t>-5</a:t>
            </a:r>
            <a:r>
              <a:rPr lang="ar-SA" sz="4400" b="1" dirty="0" smtClean="0">
                <a:effectLst/>
                <a:latin typeface="Times New Roman"/>
                <a:ea typeface="Times New Roman"/>
                <a:cs typeface="Simplified Arabic"/>
              </a:rPr>
              <a:t>الهبوط بالكرة مع ثبات القدمين ودفع المرفقين للخارج لحماية الكرة من المنافس. </a:t>
            </a:r>
            <a:endParaRPr lang="en-US" sz="4400" b="1" dirty="0">
              <a:effectLst/>
              <a:latin typeface="Times New Roman"/>
              <a:ea typeface="Times New Roman"/>
            </a:endParaRPr>
          </a:p>
        </p:txBody>
      </p:sp>
    </p:spTree>
    <p:extLst>
      <p:ext uri="{BB962C8B-B14F-4D97-AF65-F5344CB8AC3E}">
        <p14:creationId xmlns:p14="http://schemas.microsoft.com/office/powerpoint/2010/main" val="1138431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www.breakthroughbasketball.com/Fundamentals/Graphics/Rebounding1.gif"/>
          <p:cNvPicPr/>
          <p:nvPr/>
        </p:nvPicPr>
        <p:blipFill>
          <a:blip r:embed="rId2">
            <a:extLst>
              <a:ext uri="{28A0092B-C50C-407E-A947-70E740481C1C}">
                <a14:useLocalDpi xmlns:a14="http://schemas.microsoft.com/office/drawing/2010/main" val="0"/>
              </a:ext>
            </a:extLst>
          </a:blip>
          <a:srcRect/>
          <a:stretch>
            <a:fillRect/>
          </a:stretch>
        </p:blipFill>
        <p:spPr bwMode="auto">
          <a:xfrm>
            <a:off x="4499992" y="764704"/>
            <a:ext cx="4320480" cy="5544616"/>
          </a:xfrm>
          <a:prstGeom prst="rect">
            <a:avLst/>
          </a:prstGeom>
          <a:noFill/>
          <a:ln>
            <a:noFill/>
          </a:ln>
        </p:spPr>
      </p:pic>
      <p:pic>
        <p:nvPicPr>
          <p:cNvPr id="3" name="Picture 2" descr="https://www.breakthroughbasketball.com/Fundamentals/Graphics/Rebounding2.gif"/>
          <p:cNvPicPr/>
          <p:nvPr/>
        </p:nvPicPr>
        <p:blipFill>
          <a:blip r:embed="rId3">
            <a:extLst>
              <a:ext uri="{28A0092B-C50C-407E-A947-70E740481C1C}">
                <a14:useLocalDpi xmlns:a14="http://schemas.microsoft.com/office/drawing/2010/main" val="0"/>
              </a:ext>
            </a:extLst>
          </a:blip>
          <a:srcRect/>
          <a:stretch>
            <a:fillRect/>
          </a:stretch>
        </p:blipFill>
        <p:spPr bwMode="auto">
          <a:xfrm>
            <a:off x="395536" y="764704"/>
            <a:ext cx="3960440" cy="5544616"/>
          </a:xfrm>
          <a:prstGeom prst="rect">
            <a:avLst/>
          </a:prstGeom>
          <a:noFill/>
          <a:ln>
            <a:noFill/>
          </a:ln>
        </p:spPr>
      </p:pic>
    </p:spTree>
    <p:extLst>
      <p:ext uri="{BB962C8B-B14F-4D97-AF65-F5344CB8AC3E}">
        <p14:creationId xmlns:p14="http://schemas.microsoft.com/office/powerpoint/2010/main" val="18031393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TotalTime>
  <Words>306</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Trek</vt:lpstr>
      <vt:lpstr>PowerPoint Presentation</vt:lpstr>
      <vt:lpstr>PowerPoint Presentation</vt:lpstr>
      <vt:lpstr>PowerPoint Presentation</vt:lpstr>
      <vt:lpstr>PowerPoint Presentation</vt:lpstr>
      <vt:lpstr>PowerPoint Presentation</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Ali</cp:lastModifiedBy>
  <cp:revision>2</cp:revision>
  <dcterms:created xsi:type="dcterms:W3CDTF">2018-12-10T15:33:43Z</dcterms:created>
  <dcterms:modified xsi:type="dcterms:W3CDTF">2018-12-10T15:46:23Z</dcterms:modified>
</cp:coreProperties>
</file>